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57" r:id="rId5"/>
    <p:sldId id="262" r:id="rId6"/>
    <p:sldId id="259" r:id="rId7"/>
    <p:sldId id="260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A39D"/>
    <a:srgbClr val="E840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6059-3F76-4ED8-AC1E-A88C40E6925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6059-3F76-4ED8-AC1E-A88C40E6925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6059-3F76-4ED8-AC1E-A88C40E6925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6059-3F76-4ED8-AC1E-A88C40E6925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6059-3F76-4ED8-AC1E-A88C40E6925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6059-3F76-4ED8-AC1E-A88C40E6925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6059-3F76-4ED8-AC1E-A88C40E6925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6059-3F76-4ED8-AC1E-A88C40E6925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6059-3F76-4ED8-AC1E-A88C40E6925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6059-3F76-4ED8-AC1E-A88C40E6925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6059-3F76-4ED8-AC1E-A88C40E6925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D6059-3F76-4ED8-AC1E-A88C40E6925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 descr="C:\Users\scoric\Desktop\pri 5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53250" y="0"/>
            <a:ext cx="2190750" cy="504826"/>
          </a:xfrm>
          <a:prstGeom prst="rect">
            <a:avLst/>
          </a:prstGeom>
          <a:noFill/>
        </p:spPr>
      </p:pic>
      <p:pic>
        <p:nvPicPr>
          <p:cNvPr id="8" name="Picture 7" descr="samo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91582"/>
            <a:ext cx="500034" cy="46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cbc69a15-8cae-422d-82c2-1a29acefa03b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e.kahoot.it/share/povezanost-zive-i-nezive-prirode/e5f8141a-6fed-413e-96ae-3b44d15eed8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-sfera.hr/dodatni-digitalni-sadrzaji/cbc69a15-8cae-422d-82c2-1a29acefa03b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hyperlink" Target="https://learningapps.org/watch?v=pmxaptoxt19" TargetMode="Externa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0982" y="620688"/>
            <a:ext cx="6521378" cy="1357321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rgbClr val="2BA39D"/>
                </a:solidFill>
                <a:latin typeface="Arial Black" pitchFamily="34" charset="0"/>
              </a:rPr>
              <a:t>POVEZANOST ŽIVE I NEŽIVE PRIRODE</a:t>
            </a:r>
            <a:endParaRPr lang="en-US" b="1" dirty="0">
              <a:solidFill>
                <a:srgbClr val="2BA39D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3808" y="1988840"/>
            <a:ext cx="6286544" cy="471364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72" y="1196752"/>
            <a:ext cx="3675828" cy="4371968"/>
          </a:xfrm>
          <a:noFill/>
          <a:ln w="38100">
            <a:solidFill>
              <a:srgbClr val="2BA39D"/>
            </a:solidFill>
          </a:ln>
        </p:spPr>
        <p:txBody>
          <a:bodyPr>
            <a:noAutofit/>
          </a:bodyPr>
          <a:lstStyle/>
          <a:p>
            <a:pPr algn="l"/>
            <a:r>
              <a:rPr lang="hr-HR" sz="3200" dirty="0"/>
              <a:t>OSOBINE ŽIVIH BIĆA:</a:t>
            </a:r>
            <a:br>
              <a:rPr lang="hr-HR" sz="3200" dirty="0"/>
            </a:br>
            <a:r>
              <a:rPr lang="hr-HR" sz="3200" dirty="0" smtClean="0"/>
              <a:t>- dišu</a:t>
            </a:r>
            <a:r>
              <a:rPr lang="hr-HR" sz="3200" dirty="0"/>
              <a:t/>
            </a:r>
            <a:br>
              <a:rPr lang="hr-HR" sz="3200" dirty="0"/>
            </a:br>
            <a:r>
              <a:rPr lang="hr-HR" sz="3200" dirty="0" smtClean="0"/>
              <a:t>- hrane </a:t>
            </a:r>
            <a:r>
              <a:rPr lang="hr-HR" sz="3200" dirty="0"/>
              <a:t>se</a:t>
            </a:r>
            <a:br>
              <a:rPr lang="hr-HR" sz="3200" dirty="0"/>
            </a:br>
            <a:r>
              <a:rPr lang="hr-HR" sz="3200" dirty="0" smtClean="0"/>
              <a:t>- razmnožavaju</a:t>
            </a:r>
            <a:r>
              <a:rPr lang="hr-HR" sz="3200" dirty="0"/>
              <a:t/>
            </a:r>
            <a:br>
              <a:rPr lang="hr-HR" sz="3200" dirty="0"/>
            </a:br>
            <a:r>
              <a:rPr lang="hr-HR" sz="3200" dirty="0" smtClean="0"/>
              <a:t>- rastu</a:t>
            </a:r>
            <a:r>
              <a:rPr lang="hr-HR" sz="3200" dirty="0"/>
              <a:t/>
            </a:r>
            <a:br>
              <a:rPr lang="hr-HR" sz="3200" dirty="0"/>
            </a:br>
            <a:r>
              <a:rPr lang="hr-HR" sz="3200" dirty="0" smtClean="0"/>
              <a:t>- razvijaju </a:t>
            </a:r>
            <a:r>
              <a:rPr lang="hr-HR" sz="3200" dirty="0"/>
              <a:t>se</a:t>
            </a:r>
            <a:br>
              <a:rPr lang="hr-HR" sz="3200" dirty="0"/>
            </a:br>
            <a:r>
              <a:rPr lang="hr-HR" sz="3200" dirty="0" smtClean="0"/>
              <a:t>- prilagođavaju</a:t>
            </a:r>
            <a:r>
              <a:rPr lang="hr-HR" sz="3200" dirty="0"/>
              <a:t/>
            </a:r>
            <a:br>
              <a:rPr lang="hr-HR" sz="3200" dirty="0"/>
            </a:br>
            <a:r>
              <a:rPr lang="hr-HR" sz="3200" dirty="0" smtClean="0"/>
              <a:t>- stare</a:t>
            </a:r>
            <a:r>
              <a:rPr lang="hr-HR" sz="3200" dirty="0"/>
              <a:t/>
            </a:r>
            <a:br>
              <a:rPr lang="hr-HR" sz="3200" dirty="0"/>
            </a:br>
            <a:r>
              <a:rPr lang="hr-HR" sz="3200" dirty="0" smtClean="0"/>
              <a:t>- umiru</a:t>
            </a:r>
            <a:endParaRPr lang="en-US" sz="32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76DC5501-3D99-4500-93A6-BC7F29A1F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5877272"/>
            <a:ext cx="881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7704" y="6021288"/>
            <a:ext cx="3528392" cy="646331"/>
          </a:xfrm>
          <a:prstGeom prst="rect">
            <a:avLst/>
          </a:prstGeom>
          <a:noFill/>
          <a:ln w="38100">
            <a:solidFill>
              <a:srgbClr val="2BA39D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ISTRAŽI, DDS</a:t>
            </a:r>
          </a:p>
          <a:p>
            <a:r>
              <a:rPr lang="hr-HR" u="sng" dirty="0" smtClean="0">
                <a:hlinkClick r:id="rId3"/>
              </a:rPr>
              <a:t>Mjerimo  temperaturu</a:t>
            </a:r>
            <a:endParaRPr lang="en-US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6"/>
            <a:ext cx="4506096" cy="3002187"/>
          </a:xfrm>
          <a:prstGeom prst="rect">
            <a:avLst/>
          </a:prstGeom>
          <a:noFill/>
          <a:ln w="38100">
            <a:solidFill>
              <a:srgbClr val="2BA39D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5661248"/>
            <a:ext cx="9779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836712"/>
            <a:ext cx="5952661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347864" y="5868561"/>
            <a:ext cx="4392488" cy="584775"/>
          </a:xfrm>
          <a:prstGeom prst="rect">
            <a:avLst/>
          </a:prstGeom>
          <a:noFill/>
          <a:ln w="28575">
            <a:solidFill>
              <a:srgbClr val="2BA3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hlinkClick r:id="rId4"/>
              </a:rPr>
              <a:t>KVIZ: PROVJERI ZANANJE</a:t>
            </a:r>
            <a:endParaRPr lang="hr-H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772816"/>
            <a:ext cx="4824536" cy="3240360"/>
          </a:xfrm>
        </p:spPr>
        <p:txBody>
          <a:bodyPr>
            <a:noAutofit/>
          </a:bodyPr>
          <a:lstStyle/>
          <a:p>
            <a:pPr algn="l"/>
            <a:r>
              <a:rPr lang="hr-HR" sz="4000" dirty="0" smtClean="0"/>
              <a:t>- priroda </a:t>
            </a:r>
            <a:r>
              <a:rPr lang="hr-HR" sz="4000" dirty="0"/>
              <a:t>oko nas neprestano se </a:t>
            </a:r>
            <a:r>
              <a:rPr lang="hr-HR" sz="4000" dirty="0" smtClean="0"/>
              <a:t>mijenja</a:t>
            </a:r>
            <a:r>
              <a:rPr lang="hr-HR" sz="4000" dirty="0"/>
              <a:t/>
            </a:r>
            <a:br>
              <a:rPr lang="hr-HR" sz="4000" dirty="0"/>
            </a:br>
            <a:r>
              <a:rPr lang="hr-HR" sz="4000" dirty="0" smtClean="0"/>
              <a:t>- promjene </a:t>
            </a:r>
            <a:r>
              <a:rPr lang="hr-HR" sz="4000" dirty="0"/>
              <a:t>u prirodi proučavaju </a:t>
            </a:r>
            <a:r>
              <a:rPr lang="hr-HR" sz="4000" dirty="0" smtClean="0"/>
              <a:t>PRIRODNE ZNANOSTI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548680"/>
            <a:ext cx="3960440" cy="6232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3143272" cy="2088232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hr-HR" sz="3200" dirty="0"/>
              <a:t>ISTRAŽIVANJE se može provoditi:</a:t>
            </a:r>
            <a:br>
              <a:rPr lang="hr-HR" sz="3200" dirty="0"/>
            </a:br>
            <a:r>
              <a:rPr lang="hr-HR" sz="3200" dirty="0"/>
              <a:t>-u prirodi</a:t>
            </a:r>
            <a:br>
              <a:rPr lang="hr-HR" sz="3200" dirty="0"/>
            </a:br>
            <a:r>
              <a:rPr lang="hr-HR" sz="3200" dirty="0"/>
              <a:t>-u laboratoriju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764704"/>
            <a:ext cx="4857752" cy="5357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ADD5957-DD97-4A1B-81C9-38E0903CA47E}"/>
              </a:ext>
            </a:extLst>
          </p:cNvPr>
          <p:cNvSpPr/>
          <p:nvPr/>
        </p:nvSpPr>
        <p:spPr>
          <a:xfrm>
            <a:off x="611560" y="6165304"/>
            <a:ext cx="4286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ISTRAŽI</a:t>
            </a:r>
            <a:r>
              <a:rPr lang="hr-HR" dirty="0" smtClean="0"/>
              <a:t>, </a:t>
            </a:r>
            <a:r>
              <a:rPr lang="hr-HR" dirty="0" smtClean="0">
                <a:solidFill>
                  <a:schemeClr val="accent5">
                    <a:lumMod val="75000"/>
                  </a:schemeClr>
                </a:solidFill>
              </a:rPr>
              <a:t>RB str.6</a:t>
            </a:r>
            <a:endParaRPr lang="hr-HR" dirty="0" smtClean="0"/>
          </a:p>
          <a:p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Što sve mogu istražiti u školskom dvorištu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76DC5501-3D99-4500-93A6-BC7F29A1F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5517232"/>
            <a:ext cx="67609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872" y="1052736"/>
            <a:ext cx="5112568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- znanstvenici </a:t>
            </a:r>
            <a:r>
              <a:rPr lang="hr-HR" sz="2800" dirty="0"/>
              <a:t>promatraju </a:t>
            </a:r>
            <a:r>
              <a:rPr lang="hr-HR" sz="2800" dirty="0" smtClean="0"/>
              <a:t>prirodu  </a:t>
            </a:r>
            <a:r>
              <a:rPr lang="hr-HR" sz="2800" dirty="0"/>
              <a:t>oko </a:t>
            </a:r>
            <a:r>
              <a:rPr lang="hr-HR" sz="2800" dirty="0" smtClean="0"/>
              <a:t>sebe različitim pomagalima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278" t="10225" r="7369" b="10684"/>
          <a:stretch>
            <a:fillRect/>
          </a:stretch>
        </p:blipFill>
        <p:spPr bwMode="auto">
          <a:xfrm>
            <a:off x="3059832" y="2565144"/>
            <a:ext cx="3317144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7810" y="3501008"/>
            <a:ext cx="2538686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288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716016" y="4427820"/>
            <a:ext cx="130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DALEKOZOR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/>
          <a:srcRect t="9941" b="10534"/>
          <a:stretch>
            <a:fillRect/>
          </a:stretch>
        </p:blipFill>
        <p:spPr bwMode="auto">
          <a:xfrm>
            <a:off x="683568" y="5877272"/>
            <a:ext cx="97210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619672" y="6012577"/>
            <a:ext cx="1910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hlinkClick r:id="rId6"/>
              </a:rPr>
              <a:t>Vizualno +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26369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TELESKOP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2280" y="63813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MIKROSKOP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6136" y="1988840"/>
            <a:ext cx="2772816" cy="2088232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hr-HR" sz="2800" dirty="0" smtClean="0"/>
              <a:t>- </a:t>
            </a:r>
            <a:r>
              <a:rPr lang="hr-HR" sz="2800" b="1" dirty="0" smtClean="0"/>
              <a:t>teleskopom </a:t>
            </a:r>
            <a:r>
              <a:rPr lang="hr-HR" sz="2800" dirty="0" smtClean="0"/>
              <a:t>promatramo udaljene </a:t>
            </a:r>
            <a:r>
              <a:rPr lang="hr-HR" sz="2800" dirty="0"/>
              <a:t>dijelove </a:t>
            </a:r>
            <a:r>
              <a:rPr lang="hr-HR" sz="2800" dirty="0" smtClean="0"/>
              <a:t>prirode, </a:t>
            </a:r>
            <a:r>
              <a:rPr lang="hr-HR" sz="2800" dirty="0" err="1" smtClean="0"/>
              <a:t>npr</a:t>
            </a:r>
            <a:r>
              <a:rPr lang="hr-HR" sz="2800" dirty="0" smtClean="0"/>
              <a:t>. Mjesec, Sunce</a:t>
            </a:r>
            <a:endParaRPr lang="en-US" sz="28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5256584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rmAutofit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764704"/>
            <a:ext cx="7200800" cy="830997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 sitne </a:t>
            </a:r>
            <a:r>
              <a:rPr lang="hr-HR" sz="2400" dirty="0"/>
              <a:t>strukture promatramo </a:t>
            </a:r>
            <a:r>
              <a:rPr lang="hr-HR" sz="2400" b="1" dirty="0" smtClean="0"/>
              <a:t>mikroskopom</a:t>
            </a:r>
            <a:r>
              <a:rPr lang="hr-HR" sz="2400" dirty="0" smtClean="0"/>
              <a:t>, </a:t>
            </a:r>
            <a:r>
              <a:rPr lang="hr-HR" sz="2400" dirty="0" err="1" smtClean="0"/>
              <a:t>npr</a:t>
            </a:r>
            <a:r>
              <a:rPr lang="hr-HR" sz="2400" dirty="0" smtClean="0"/>
              <a:t>. građa lista, slojevi kože, peludna zrnca, krv</a:t>
            </a:r>
            <a:endParaRPr lang="en-US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060848"/>
            <a:ext cx="3422754" cy="4368291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1403648" y="4365104"/>
            <a:ext cx="2453275" cy="1643644"/>
            <a:chOff x="2123728" y="3861048"/>
            <a:chExt cx="2453275" cy="16436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3933056"/>
              <a:ext cx="2381267" cy="1571636"/>
            </a:xfrm>
            <a:prstGeom prst="rect">
              <a:avLst/>
            </a:prstGeom>
            <a:noFill/>
            <a:ln w="12700">
              <a:solidFill>
                <a:srgbClr val="2BA39D"/>
              </a:solidFill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2123728" y="3861048"/>
              <a:ext cx="14756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400" b="1" dirty="0" smtClean="0"/>
                <a:t>PELUDNA ZRNCA</a:t>
              </a:r>
              <a:endParaRPr lang="en-US" sz="14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47664" y="2564904"/>
            <a:ext cx="2214578" cy="1747937"/>
            <a:chOff x="2267744" y="1988840"/>
            <a:chExt cx="2214578" cy="174793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744" y="1988840"/>
              <a:ext cx="2214578" cy="173567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2718602" y="3429000"/>
              <a:ext cx="12773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400" b="1" dirty="0" smtClean="0">
                  <a:solidFill>
                    <a:schemeClr val="bg1"/>
                  </a:solidFill>
                </a:rPr>
                <a:t>   KRV REPTILA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5976664" cy="1368152"/>
          </a:xfrm>
          <a:ln w="38100">
            <a:solidFill>
              <a:srgbClr val="2BA39D"/>
            </a:solidFill>
          </a:ln>
        </p:spPr>
        <p:txBody>
          <a:bodyPr>
            <a:noAutofit/>
          </a:bodyPr>
          <a:lstStyle/>
          <a:p>
            <a:pPr algn="l"/>
            <a:r>
              <a:rPr lang="hr-HR" sz="4000" dirty="0" smtClean="0"/>
              <a:t>- </a:t>
            </a:r>
            <a:r>
              <a:rPr lang="hr-HR" sz="4000" b="1" dirty="0" smtClean="0"/>
              <a:t>priroda</a:t>
            </a:r>
            <a:r>
              <a:rPr lang="hr-HR" sz="4000" dirty="0" smtClean="0"/>
              <a:t> je sve što nas okružuje, a nisu stvorili ljudi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4177632" cy="3571876"/>
          </a:xfrm>
          <a:prstGeom prst="rect">
            <a:avLst/>
          </a:prstGeom>
          <a:noFill/>
          <a:ln w="38100">
            <a:solidFill>
              <a:srgbClr val="2BA39D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764704"/>
            <a:ext cx="2250410" cy="3071810"/>
          </a:xfrm>
          <a:prstGeom prst="rect">
            <a:avLst/>
          </a:prstGeom>
          <a:noFill/>
          <a:ln w="38100">
            <a:solidFill>
              <a:srgbClr val="2BA39D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149080"/>
            <a:ext cx="3978785" cy="2500306"/>
          </a:xfrm>
          <a:prstGeom prst="rect">
            <a:avLst/>
          </a:prstGeom>
          <a:noFill/>
          <a:ln w="38100">
            <a:solidFill>
              <a:srgbClr val="2BA39D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4330824" cy="634082"/>
          </a:xfrm>
          <a:ln w="38100">
            <a:solidFill>
              <a:srgbClr val="2BA39D"/>
            </a:solidFill>
          </a:ln>
        </p:spPr>
        <p:txBody>
          <a:bodyPr>
            <a:noAutofit/>
          </a:bodyPr>
          <a:lstStyle/>
          <a:p>
            <a:r>
              <a:rPr lang="hr-HR" dirty="0">
                <a:solidFill>
                  <a:srgbClr val="2BA39D"/>
                </a:solidFill>
              </a:rPr>
              <a:t>NEŽIVA PRIRODA</a:t>
            </a:r>
            <a:endParaRPr lang="en-US" dirty="0">
              <a:solidFill>
                <a:srgbClr val="2BA39D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9512" y="1988840"/>
            <a:ext cx="2736304" cy="3240000"/>
            <a:chOff x="179512" y="980728"/>
            <a:chExt cx="2978392" cy="32400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980728"/>
              <a:ext cx="2978392" cy="32400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251520" y="3789040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dirty="0" smtClean="0">
                  <a:solidFill>
                    <a:schemeClr val="bg1"/>
                  </a:solidFill>
                </a:rPr>
                <a:t>VODA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59832" y="2348880"/>
            <a:ext cx="3024336" cy="2448000"/>
            <a:chOff x="3563888" y="1052736"/>
            <a:chExt cx="3264000" cy="244800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3888" y="1052736"/>
              <a:ext cx="3264000" cy="24480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6228184" y="1052736"/>
              <a:ext cx="594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dirty="0" smtClean="0"/>
                <a:t>TLO 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28184" y="1484784"/>
            <a:ext cx="2714612" cy="4054952"/>
            <a:chOff x="6429388" y="2492896"/>
            <a:chExt cx="2714612" cy="4054952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9388" y="2492896"/>
              <a:ext cx="2714612" cy="4054952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6444208" y="616530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/>
                <a:t>ZRAK</a:t>
              </a:r>
              <a:endParaRPr lang="hr-H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490662"/>
            <a:ext cx="3501032" cy="634082"/>
          </a:xfrm>
          <a:noFill/>
          <a:ln w="38100">
            <a:solidFill>
              <a:srgbClr val="2BA39D"/>
            </a:solidFill>
          </a:ln>
        </p:spPr>
        <p:txBody>
          <a:bodyPr>
            <a:noAutofit/>
          </a:bodyPr>
          <a:lstStyle/>
          <a:p>
            <a:r>
              <a:rPr lang="hr-HR" dirty="0">
                <a:solidFill>
                  <a:srgbClr val="2BA39D"/>
                </a:solidFill>
              </a:rPr>
              <a:t>ŽIVA PRIRODA</a:t>
            </a:r>
            <a:endParaRPr lang="en-US" dirty="0">
              <a:solidFill>
                <a:srgbClr val="2BA39D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3528" y="2420888"/>
            <a:ext cx="2699792" cy="2376264"/>
            <a:chOff x="179512" y="980728"/>
            <a:chExt cx="2870716" cy="2592288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980728"/>
              <a:ext cx="2870716" cy="2592288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179512" y="980728"/>
              <a:ext cx="7741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hr-HR" dirty="0" smtClean="0">
                  <a:solidFill>
                    <a:schemeClr val="bg1"/>
                  </a:solidFill>
                </a:rPr>
                <a:t>BILJKE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75856" y="1844824"/>
            <a:ext cx="2304256" cy="3463009"/>
            <a:chOff x="2627784" y="3178967"/>
            <a:chExt cx="2462430" cy="367903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784" y="3178967"/>
              <a:ext cx="2452688" cy="3679033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4283968" y="6488668"/>
              <a:ext cx="8062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hr-HR" dirty="0" smtClean="0">
                  <a:solidFill>
                    <a:schemeClr val="bg1"/>
                  </a:solidFill>
                </a:rPr>
                <a:t>GLJIVE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96136" y="2492896"/>
            <a:ext cx="3066671" cy="2016224"/>
            <a:chOff x="5508104" y="1844824"/>
            <a:chExt cx="3426711" cy="2520280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74442" y="1844824"/>
              <a:ext cx="3360373" cy="2520280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5508104" y="1844824"/>
              <a:ext cx="136785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>
                  <a:solidFill>
                    <a:schemeClr val="bg1"/>
                  </a:solidFill>
                </a:rPr>
                <a:t>ŽIVOTINJE</a:t>
              </a:r>
              <a:endParaRPr lang="en-US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03848" y="590465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KVIZ: </a:t>
            </a:r>
            <a:r>
              <a:rPr lang="hr-HR" sz="2800" dirty="0" smtClean="0">
                <a:hlinkClick r:id="rId5"/>
              </a:rPr>
              <a:t>PROVJERI ZNANJE</a:t>
            </a:r>
            <a:endParaRPr lang="hr-HR" sz="28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39752" y="5702573"/>
            <a:ext cx="9779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115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POVEZANOST ŽIVE I NEŽIVE PRIRODE</vt:lpstr>
      <vt:lpstr>- priroda oko nas neprestano se mijenja - promjene u prirodi proučavaju PRIRODNE ZNANOSTI</vt:lpstr>
      <vt:lpstr>ISTRAŽIVANJE se može provoditi: -u prirodi -u laboratoriju</vt:lpstr>
      <vt:lpstr>Slide 4</vt:lpstr>
      <vt:lpstr>- teleskopom promatramo udaljene dijelove prirode, npr. Mjesec, Sunce</vt:lpstr>
      <vt:lpstr>  </vt:lpstr>
      <vt:lpstr>- priroda je sve što nas okružuje, a nisu stvorili ljudi</vt:lpstr>
      <vt:lpstr>NEŽIVA PRIRODA</vt:lpstr>
      <vt:lpstr>ŽIVA PRIRODA</vt:lpstr>
      <vt:lpstr>OSOBINE ŽIVIH BIĆA: - dišu - hrane se - razmnožavaju - rastu - razvijaju se - prilagođavaju - stare - umiru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sk-imahecic</cp:lastModifiedBy>
  <cp:revision>39</cp:revision>
  <dcterms:created xsi:type="dcterms:W3CDTF">2019-06-28T18:30:29Z</dcterms:created>
  <dcterms:modified xsi:type="dcterms:W3CDTF">2019-08-09T07:44:59Z</dcterms:modified>
</cp:coreProperties>
</file>